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75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6" r:id="rId20"/>
    <p:sldId id="274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 xmlns="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xmlns="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100" d="100"/>
          <a:sy n="100" d="100"/>
        </p:scale>
        <p:origin x="-954" y="-31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949585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988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5293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098627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08173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036250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5305342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924109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49870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9456138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463119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EB1638A-3FB6-411A-978F-E6EAB1B43B51}" type="datetimeFigureOut">
              <a:rPr lang="ru-RU" smtClean="0"/>
              <a:pPr/>
              <a:t>28.07.2026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C0F9C7-0541-4563-BB64-1F3ECF5CD97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4520690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88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524000" y="4146996"/>
            <a:ext cx="9144000" cy="1110803"/>
          </a:xfrm>
        </p:spPr>
        <p:txBody>
          <a:bodyPr/>
          <a:lstStyle/>
          <a:p>
            <a:r>
              <a:rPr lang="ru-RU" dirty="0" smtClean="0">
                <a:solidFill>
                  <a:schemeClr val="bg1"/>
                </a:solidFill>
              </a:rPr>
              <a:t>«ВАШИ ДЕЙСТВИЯ, </a:t>
            </a:r>
          </a:p>
          <a:p>
            <a:r>
              <a:rPr lang="ru-RU" dirty="0" smtClean="0">
                <a:solidFill>
                  <a:schemeClr val="bg1"/>
                </a:solidFill>
              </a:rPr>
              <a:t>ЧТОБЫ НЕ СТАТЬ ЖЕРТВОЙ КИБЕРМОШЕННИКОВ»</a:t>
            </a:r>
            <a:endParaRPr lang="ru-RU" dirty="0">
              <a:solidFill>
                <a:schemeClr val="bg1"/>
              </a:solidFill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1095555" y="964577"/>
            <a:ext cx="9946257" cy="2123658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Останови мошенника, </a:t>
            </a:r>
            <a:br>
              <a:rPr lang="ru-RU" sz="6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</a:br>
            <a:r>
              <a:rPr lang="ru-RU" sz="6600" b="1" cap="none" spc="0" dirty="0" smtClean="0">
                <a:ln w="24500" cmpd="dbl">
                  <a:solidFill>
                    <a:schemeClr val="accent2">
                      <a:shade val="85000"/>
                      <a:satMod val="155000"/>
                    </a:schemeClr>
                  </a:solidFill>
                  <a:prstDash val="solid"/>
                  <a:miter lim="800000"/>
                </a:ln>
                <a:gradFill>
                  <a:gsLst>
                    <a:gs pos="10000">
                      <a:schemeClr val="accent2">
                        <a:tint val="10000"/>
                        <a:satMod val="155000"/>
                      </a:schemeClr>
                    </a:gs>
                    <a:gs pos="60000">
                      <a:schemeClr val="accent2">
                        <a:tint val="30000"/>
                        <a:satMod val="155000"/>
                      </a:schemeClr>
                    </a:gs>
                    <a:gs pos="100000">
                      <a:schemeClr val="accent2">
                        <a:tint val="73000"/>
                        <a:satMod val="155000"/>
                      </a:schemeClr>
                    </a:gs>
                  </a:gsLst>
                  <a:lin ang="5400000"/>
                </a:gradFill>
                <a:effectLst>
                  <a:outerShdw blurRad="38100" dist="38100" dir="7020000" algn="tl">
                    <a:srgbClr val="000000">
                      <a:alpha val="35000"/>
                    </a:srgbClr>
                  </a:outerShdw>
                </a:effectLst>
              </a:rPr>
              <a:t>не дай себя обмануть!</a:t>
            </a:r>
            <a:endParaRPr lang="ru-RU" sz="6600" b="1" cap="none" spc="0" dirty="0">
              <a:ln w="24500" cmpd="dbl">
                <a:solidFill>
                  <a:schemeClr val="accent2">
                    <a:shade val="85000"/>
                    <a:satMod val="155000"/>
                  </a:schemeClr>
                </a:solidFill>
                <a:prstDash val="solid"/>
                <a:miter lim="800000"/>
              </a:ln>
              <a:gradFill>
                <a:gsLst>
                  <a:gs pos="10000">
                    <a:schemeClr val="accent2">
                      <a:tint val="10000"/>
                      <a:satMod val="155000"/>
                    </a:schemeClr>
                  </a:gs>
                  <a:gs pos="60000">
                    <a:schemeClr val="accent2">
                      <a:tint val="30000"/>
                      <a:satMod val="155000"/>
                    </a:schemeClr>
                  </a:gs>
                  <a:gs pos="100000">
                    <a:schemeClr val="accent2">
                      <a:tint val="73000"/>
                      <a:satMod val="155000"/>
                    </a:schemeClr>
                  </a:gs>
                </a:gsLst>
                <a:lin ang="5400000"/>
              </a:gradFill>
              <a:effectLst>
                <a:outerShdw blurRad="38100" dist="38100" dir="7020000" algn="tl">
                  <a:srgbClr val="000000">
                    <a:alpha val="35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86967684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000"/>
                            </p:stCondLst>
                            <p:childTnLst>
                              <p:par>
                                <p:cTn id="1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  <p:bldP spid="7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29532"/>
            <a:ext cx="10515600" cy="647430"/>
          </a:xfrm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ru-RU" sz="3200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Прерву разговор и буду игнорировать дальнейшие звонки с данного номера.</a:t>
            </a:r>
            <a:endParaRPr lang="ru-RU" sz="3200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7" name="Прямоугольник 6"/>
          <p:cNvSpPr/>
          <p:nvPr/>
        </p:nvSpPr>
        <p:spPr>
          <a:xfrm>
            <a:off x="923026" y="469656"/>
            <a:ext cx="10348546" cy="4401205"/>
          </a:xfrm>
          <a:prstGeom prst="rect">
            <a:avLst/>
          </a:prstGeom>
          <a:noFill/>
          <a:ln>
            <a:noFill/>
          </a:ln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4000" b="1" dirty="0" smtClean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Вам позвонил незнакомый человек, представился сотрудником банка или госучреждения. Он попросил Вас совершить определенные действия: назвать данные своей банковской карты, перейти по ссылке из </a:t>
            </a:r>
            <a:r>
              <a:rPr lang="en-US" sz="4000" b="1" dirty="0" smtClean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SMS</a:t>
            </a:r>
            <a:r>
              <a:rPr lang="ru-RU" sz="4000" b="1" dirty="0" smtClean="0">
                <a:ln w="19050" cmpd="sng">
                  <a:solidFill>
                    <a:schemeClr val="tx1"/>
                  </a:solidFill>
                  <a:prstDash val="solid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, перевести свои сбережения на «безопасный счет». Как поступите?</a:t>
            </a:r>
            <a:endParaRPr lang="ru-RU" sz="4000" b="1" dirty="0">
              <a:ln w="19050" cmpd="sng">
                <a:solidFill>
                  <a:schemeClr val="tx1"/>
                </a:solidFill>
                <a:prstDash val="solid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079000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7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400674"/>
            <a:ext cx="10515600" cy="77628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ru-RU" sz="2500" b="1" dirty="0" smtClean="0">
                <a:ln w="18000">
                  <a:solidFill>
                    <a:srgbClr val="C0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Сотрудник банка не сообщает по телефону о действиях третьих лиц. Я прекращу разговор.</a:t>
            </a:r>
            <a:endParaRPr lang="ru-RU" sz="2500" b="1" dirty="0">
              <a:ln w="18000">
                <a:solidFill>
                  <a:srgbClr val="C0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876299" y="461526"/>
            <a:ext cx="10848975" cy="440120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just"/>
            <a:r>
              <a:rPr lang="ru-RU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Позвонивший представился сотрудником службы безопасности банка и сообщил о подозрительной операции - «Посторонний человек пытается вывести деньги с Вашего счета. Чтобы предотвратить списание, надо срочно перевести Ваши сбережения на «безопасный счет». Ваши действия?</a:t>
            </a:r>
            <a:endParaRPr lang="ru-RU" sz="40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2238265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5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4026571"/>
          </a:xfrm>
        </p:spPr>
        <p:txBody>
          <a:bodyPr>
            <a:normAutofit/>
          </a:bodyPr>
          <a:lstStyle/>
          <a:p>
            <a:pPr algn="just"/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Позвонивший представился сотрудником полиции, ФСБ, следственного комитета или прокуратуры. Он сообщил, что с Вашего счета кто-то переводит деньги гражданину недружественной страны. Что Вам не следует делать?</a:t>
            </a:r>
            <a:endParaRPr lang="ru-RU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572000"/>
            <a:ext cx="10515600" cy="1604961"/>
          </a:xfrm>
        </p:spPr>
        <p:txBody>
          <a:bodyPr>
            <a:normAutofit fontScale="85000" lnSpcReduction="20000"/>
          </a:bodyPr>
          <a:lstStyle/>
          <a:p>
            <a:pPr marL="0" lvl="0" indent="0" algn="just">
              <a:lnSpc>
                <a:spcPct val="110000"/>
              </a:lnSpc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Прерву разговор и буду игнорировать дальнейшие звонки с данного номера.</a:t>
            </a:r>
          </a:p>
          <a:p>
            <a:pPr marL="0" lvl="0" indent="0" algn="just">
              <a:lnSpc>
                <a:spcPct val="110000"/>
              </a:lnSpc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Сразу прекращу разговор, так как это звонок от мошенников. Сотрудники правоохранительных органов не сообщают по телефону о переводах денежных средств.</a:t>
            </a:r>
          </a:p>
          <a:p>
            <a:pPr lvl="0">
              <a:buNone/>
            </a:pP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397860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3816350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По телефону Вас попросили поучаствовать в опросе, чтобы оценить качество банковских услуг. А затем предложили установить на телефон новое банковское приложение, сообщить </a:t>
            </a:r>
            <a:r>
              <a:rPr lang="en-US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id </a:t>
            </a:r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устройства и пароль для подключения. Как вы отреагируете?</a:t>
            </a:r>
            <a:endParaRPr lang="ru-RU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572000"/>
            <a:ext cx="10515600" cy="1604963"/>
          </a:xfrm>
        </p:spPr>
        <p:txBody>
          <a:bodyPr>
            <a:normAutofit fontScale="92500"/>
          </a:bodyPr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Сразу прекращу разговор. Мошенники пытаются установить на мой телефон программу удаленного доступа, они смогут видеть всё, что происходит на экране и поменять пароль к мобильному банку.</a:t>
            </a:r>
            <a:endParaRPr lang="ru-RU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83018075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854575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На доске объявлений известного </a:t>
            </a:r>
            <a:r>
              <a:rPr lang="ru-RU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маркетплейса</a:t>
            </a:r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(например, «</a:t>
            </a:r>
            <a:r>
              <a:rPr lang="ru-RU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Авито</a:t>
            </a:r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») Вы увидели сообщение о продаже смартфона известного бренда за 10 000 рублей. Продавец предлагает продолжить разговор в </a:t>
            </a:r>
            <a:r>
              <a:rPr lang="en-US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Telegram </a:t>
            </a:r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и оформить доставку до двери, скинув ссылку на популярный сервис. Что произойдет, если вы заполните бланк и оплатите товар с доставкой?</a:t>
            </a:r>
            <a:endParaRPr lang="ru-RU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572125"/>
            <a:ext cx="10515600" cy="885824"/>
          </a:xfrm>
        </p:spPr>
        <p:txBody>
          <a:bodyPr>
            <a:normAutofit lnSpcReduction="10000"/>
          </a:bodyPr>
          <a:lstStyle/>
          <a:p>
            <a:pPr marL="0" lvl="0" indent="0" algn="just">
              <a:lnSpc>
                <a:spcPct val="100000"/>
              </a:lnSpc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 Вас спишут деньги не только за товар и доставку, но и похитят данные банковской карты.</a:t>
            </a:r>
            <a:endParaRPr lang="ru-RU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53704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7"/>
            <a:ext cx="10515600" cy="2968624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На смартфон к Вам пришло </a:t>
            </a:r>
            <a:r>
              <a:rPr lang="en-US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SMS</a:t>
            </a:r>
            <a:r>
              <a:rPr lang="ru-RU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 от Вашего банка о подозрительной активности счёта, и ссылка для блокировки карты. Ваши действия?</a:t>
            </a:r>
            <a:endParaRPr lang="ru-RU" sz="40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54579"/>
            <a:ext cx="10515600" cy="9223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Подозрительна здесь не активность счёта, а эта SMS! Проигнорирую сообщение.</a:t>
            </a:r>
          </a:p>
        </p:txBody>
      </p:sp>
    </p:spTree>
    <p:extLst>
      <p:ext uri="{BB962C8B-B14F-4D97-AF65-F5344CB8AC3E}">
        <p14:creationId xmlns:p14="http://schemas.microsoft.com/office/powerpoint/2010/main" val="19069232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676275"/>
            <a:ext cx="10515600" cy="2781300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1016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Вам позвонил представитель службы безопасности Вашего банка и сообщил, что на Вас мошенники оформили крупный кредит. Он предлагает спасти Ваши деньги и следовать его инструкциям. Как поступите?</a:t>
            </a:r>
            <a:endParaRPr lang="ru-RU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1016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819775"/>
            <a:ext cx="10515600" cy="514349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Положу трубку, так как это звонок от мошенника.</a:t>
            </a:r>
          </a:p>
        </p:txBody>
      </p:sp>
    </p:spTree>
    <p:extLst>
      <p:ext uri="{BB962C8B-B14F-4D97-AF65-F5344CB8AC3E}">
        <p14:creationId xmlns:p14="http://schemas.microsoft.com/office/powerpoint/2010/main" val="39958959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37174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Вы собираетесь купить подержанную вещь на «</a:t>
            </a:r>
            <a:r>
              <a:rPr lang="ru-RU" b="1" dirty="0" err="1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Авито</a:t>
            </a:r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» у иногороднего продавца. Он предлагает отправить товар службой доставки, но предварительно Вам нужно его оплатить. Также продавец просит перевести общение в WhatsApp. Вы согласитесь?</a:t>
            </a:r>
            <a:endParaRPr lang="ru-RU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54579"/>
            <a:ext cx="10515600" cy="922383"/>
          </a:xfrm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Нет, я не стану рисковать. Злоумышленники взламывают аккаунты и размещают объявления о продаже несуществующего товара.</a:t>
            </a:r>
          </a:p>
        </p:txBody>
      </p:sp>
    </p:spTree>
    <p:extLst>
      <p:ext uri="{BB962C8B-B14F-4D97-AF65-F5344CB8AC3E}">
        <p14:creationId xmlns:p14="http://schemas.microsoft.com/office/powerpoint/2010/main" val="3591263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37174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Вы получили сообщение, что выиграли купон на скидку, бесплатное посещение мероприятия, машину, квартиру или некоторую сумму. Чтобы получить приз, надо перейти по ссылке. Как поступите?</a:t>
            </a:r>
            <a:endParaRPr lang="ru-RU" sz="40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54579"/>
            <a:ext cx="10515600" cy="9223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Не стану открывать, так как с помощью данной ссылки мошенники могут получить доступ к моему мобильному банку.</a:t>
            </a:r>
          </a:p>
        </p:txBody>
      </p:sp>
    </p:spTree>
    <p:extLst>
      <p:ext uri="{BB962C8B-B14F-4D97-AF65-F5344CB8AC3E}">
        <p14:creationId xmlns:p14="http://schemas.microsoft.com/office/powerpoint/2010/main" val="2353959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537174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Вам предложили удаленную работу. В переписке работодатель пытается выведать Ваши персональные данные, но ничего не спрашивает о профессиональных навыках и опыте. Ваши действия?</a:t>
            </a:r>
            <a:endParaRPr lang="ru-RU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4803821"/>
            <a:ext cx="10515600" cy="1373142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Буду игнорировать сообщения. Настоящие работодатели в первую очередь интересуются опытом, образованием или просят выполнить тестовое задание. </a:t>
            </a:r>
          </a:p>
        </p:txBody>
      </p:sp>
    </p:spTree>
    <p:extLst>
      <p:ext uri="{BB962C8B-B14F-4D97-AF65-F5344CB8AC3E}">
        <p14:creationId xmlns:p14="http://schemas.microsoft.com/office/powerpoint/2010/main" val="42130739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12926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Вы получаете письмо от Интернет-магазина о закрытой распродаже. Чтобы в ней участвовать, надо перейти по ссылке из письма. Ваши действия?</a:t>
            </a:r>
            <a:endParaRPr lang="ru-RU" sz="40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191125"/>
            <a:ext cx="10515600" cy="985838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Уверен, что ссылка ведет на </a:t>
            </a:r>
            <a:r>
              <a:rPr lang="ru-RU" b="1" dirty="0" err="1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фишинговый</a:t>
            </a: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 сайт, прекращу общение.</a:t>
            </a:r>
          </a:p>
        </p:txBody>
      </p:sp>
    </p:spTree>
    <p:extLst>
      <p:ext uri="{BB962C8B-B14F-4D97-AF65-F5344CB8AC3E}">
        <p14:creationId xmlns:p14="http://schemas.microsoft.com/office/powerpoint/2010/main" val="18247837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712926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В мессенджере пишет давний друг и просит срочно перевести деньги на указанный им банковский счет. Ваши действия?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254579"/>
            <a:ext cx="10515600" cy="92238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Позвоню другу и уточню, он это пишет или его аккаунт взломали мошенники.</a:t>
            </a:r>
          </a:p>
        </p:txBody>
      </p:sp>
    </p:spTree>
    <p:extLst>
      <p:ext uri="{BB962C8B-B14F-4D97-AF65-F5344CB8AC3E}">
        <p14:creationId xmlns:p14="http://schemas.microsoft.com/office/powerpoint/2010/main" val="833460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743236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</a:effectLst>
                <a:latin typeface="+mn-lt"/>
              </a:rPr>
              <a:t>Вам звонит человек, который представляется сотрудником мобильного оператора, и произносит фразу: «Срок действия вашей SIM- карты истек. Если хотите его продлить, назовите код из SMS, который сейчас придет». Как Вы поступите?</a:t>
            </a:r>
            <a:endParaRPr lang="ru-RU" dirty="0">
              <a:ln>
                <a:solidFill>
                  <a:schemeClr val="tx1"/>
                </a:solidFill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15189"/>
            <a:ext cx="10515600" cy="561773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Положу трубку, так как это звонок от мошенников.</a:t>
            </a:r>
            <a:endParaRPr lang="ru-RU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6946937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3743236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У Вас звонит телефон, человек представился сотрудником мобильного оператора и просит Вас подтвердить свой профиль на портале «Госуслуги». Для этого надо перейти по ссылке в SMS. Ваши действия?</a:t>
            </a:r>
            <a:endParaRPr lang="ru-RU" sz="40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615189"/>
            <a:ext cx="10515600" cy="56177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b="1" dirty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Положу трубку, так как это звонок от </a:t>
            </a:r>
            <a:r>
              <a:rPr lang="ru-RU" b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мошенников.</a:t>
            </a:r>
            <a:endParaRPr lang="ru-RU" b="1" dirty="0">
              <a:ln>
                <a:solidFill>
                  <a:srgbClr val="FF0000"/>
                </a:solidFill>
              </a:ln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58584743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495300"/>
            <a:ext cx="10515600" cy="4257003"/>
          </a:xfrm>
        </p:spPr>
        <p:txBody>
          <a:bodyPr>
            <a:normAutofit fontScale="90000"/>
          </a:bodyPr>
          <a:lstStyle/>
          <a:p>
            <a:pPr algn="just"/>
            <a:r>
              <a:rPr lang="ru-RU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Взволнованный женский голос по телефону сообщает, что на Вашу карту, привязанную к номеру, был совершен ошибочный перевод денег. И небольшая сумма действительно пришла. Незнакомка в отчаянии просит продиктовать данные Вашей карты, чтобы вернуть деньги, которые хотела перевести маме. Как вы поступите?</a:t>
            </a:r>
            <a:endParaRPr lang="ru-RU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786639"/>
            <a:ext cx="10515600" cy="561773"/>
          </a:xfrm>
        </p:spPr>
        <p:txBody>
          <a:bodyPr>
            <a:normAutofit/>
          </a:bodyPr>
          <a:lstStyle/>
          <a:p>
            <a:pPr marL="0" lvl="0" indent="0">
              <a:buNone/>
            </a:pPr>
            <a:r>
              <a:rPr lang="ru-RU" b="1" dirty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Положу трубку, так как это звонок от </a:t>
            </a: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мошенников.</a:t>
            </a:r>
            <a:endParaRPr lang="ru-RU" b="1" dirty="0">
              <a:ln w="18000">
                <a:solidFill>
                  <a:srgbClr val="FF0000"/>
                </a:solidFill>
                <a:prstDash val="solid"/>
                <a:miter lim="800000"/>
              </a:ln>
              <a:solidFill>
                <a:schemeClr val="bg1"/>
              </a:solidFill>
              <a:effectLst>
                <a:outerShdw blurRad="25500" dist="23000" dir="7020000" algn="tl">
                  <a:srgbClr val="000000">
                    <a:alpha val="50000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3637273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3454401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>
                <a:ln w="18000">
                  <a:solidFill>
                    <a:schemeClr val="tx1"/>
                  </a:solidFill>
                  <a:prstDash val="solid"/>
                  <a:miter lim="800000"/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  <a:latin typeface="+mn-lt"/>
              </a:rPr>
              <a:t>Вы продаёте смартфон на сайте объявлений, только разместили - уже звонит покупатель. Он предлагает предоплату, но для этого нужен номер Вашей карты. Согласитесь?</a:t>
            </a:r>
            <a:endParaRPr lang="ru-RU" sz="4000" b="1" dirty="0">
              <a:ln w="18000">
                <a:solidFill>
                  <a:schemeClr val="tx1"/>
                </a:solidFill>
                <a:prstDash val="solid"/>
                <a:miter lim="800000"/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25500" dist="23000" dir="7020000" algn="tl">
                  <a:srgbClr val="000000">
                    <a:alpha val="50000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38200" y="5383369"/>
            <a:ext cx="10515600" cy="793593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b="1" dirty="0" smtClean="0">
                <a:ln w="18000">
                  <a:solidFill>
                    <a:srgbClr val="FF0000"/>
                  </a:solidFill>
                  <a:prstDash val="solid"/>
                  <a:miter lim="800000"/>
                </a:ln>
                <a:solidFill>
                  <a:schemeClr val="bg1"/>
                </a:solidFill>
                <a:effectLst>
                  <a:outerShdw blurRad="25500" dist="23000" dir="7020000" algn="tl">
                    <a:srgbClr val="000000">
                      <a:alpha val="50000"/>
                    </a:srgbClr>
                  </a:outerShdw>
                </a:effectLst>
              </a:rPr>
              <a:t>Это явно мошенник, номер своей карты не сообщу.</a:t>
            </a:r>
          </a:p>
        </p:txBody>
      </p:sp>
    </p:spTree>
    <p:extLst>
      <p:ext uri="{BB962C8B-B14F-4D97-AF65-F5344CB8AC3E}">
        <p14:creationId xmlns:p14="http://schemas.microsoft.com/office/powerpoint/2010/main" val="33009018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2854594"/>
          </a:xfrm>
        </p:spPr>
        <p:txBody>
          <a:bodyPr>
            <a:normAutofit/>
          </a:bodyPr>
          <a:lstStyle/>
          <a:p>
            <a:pPr algn="just"/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 продаёте игровую приставку через Интернет. Приходит SMS: «Добрый день! Обмен не интересует: https://08-7-gidrgjs=ggi/opyt.jpg?» Перейдете по ссылке?</a:t>
            </a:r>
            <a:endParaRPr lang="ru-RU" sz="4000" b="1" dirty="0">
              <a:ln>
                <a:solidFill>
                  <a:schemeClr val="tx1"/>
                </a:solidFill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8675" y="5867399"/>
            <a:ext cx="10515600" cy="661987"/>
          </a:xfrm>
        </p:spPr>
        <p:txBody>
          <a:bodyPr>
            <a:normAutofit fontScale="92500"/>
          </a:bodyPr>
          <a:lstStyle/>
          <a:p>
            <a:pPr marL="0" lvl="0" indent="0" algn="just">
              <a:buNone/>
            </a:pPr>
            <a:r>
              <a:rPr lang="ru-RU" b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Проигнорирую такие сообщения. Ссылка может быть вредоносной.</a:t>
            </a:r>
          </a:p>
        </p:txBody>
      </p:sp>
    </p:spTree>
    <p:extLst>
      <p:ext uri="{BB962C8B-B14F-4D97-AF65-F5344CB8AC3E}">
        <p14:creationId xmlns:p14="http://schemas.microsoft.com/office/powerpoint/2010/main" val="3035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 cstate="print">
            <a:alphaModFix amt="65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4"/>
            <a:ext cx="10515600" cy="4302126"/>
          </a:xfrm>
        </p:spPr>
        <p:txBody>
          <a:bodyPr>
            <a:noAutofit/>
          </a:bodyPr>
          <a:lstStyle/>
          <a:p>
            <a:pPr algn="just"/>
            <a:r>
              <a:rPr lang="ru-RU" sz="4000" b="1" dirty="0" smtClean="0">
                <a:ln>
                  <a:solidFill>
                    <a:schemeClr val="tx1"/>
                  </a:solidFill>
                </a:ln>
                <a:solidFill>
                  <a:schemeClr val="accent2"/>
                </a:soli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Вы стали свидетелем разговора Вашего родственника по телефону с незнакомым человеком или организацией, при общении Ваш близкий намеревается продиктовать собеседнику код из SMS или снять деньги со своей карты для дальнейшей передачи курьеру. Ваши действия?</a:t>
            </a:r>
            <a:endParaRPr lang="ru-RU" sz="4000" b="1" dirty="0">
              <a:ln>
                <a:solidFill>
                  <a:schemeClr val="tx1"/>
                </a:solidFill>
              </a:ln>
              <a:solidFill>
                <a:schemeClr val="accent2"/>
              </a:soli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828675" y="5867399"/>
            <a:ext cx="10515600" cy="661987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b="1" dirty="0" smtClean="0">
                <a:ln>
                  <a:solidFill>
                    <a:srgbClr val="FF0000"/>
                  </a:solidFill>
                </a:ln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Пояснить, что это мошенники, немедленно прервать разговор.</a:t>
            </a:r>
          </a:p>
        </p:txBody>
      </p:sp>
    </p:spTree>
    <p:extLst>
      <p:ext uri="{BB962C8B-B14F-4D97-AF65-F5344CB8AC3E}">
        <p14:creationId xmlns:p14="http://schemas.microsoft.com/office/powerpoint/2010/main" val="303592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4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6000164"/>
          </a:xfrm>
        </p:spPr>
        <p:txBody>
          <a:bodyPr>
            <a:normAutofit/>
          </a:bodyPr>
          <a:lstStyle/>
          <a:p>
            <a:pPr algn="ctr"/>
            <a:r>
              <a:rPr lang="ru-RU" dirty="0" smtClean="0"/>
              <a:t>Спасибо за внимание</a:t>
            </a:r>
            <a:endParaRPr lang="ru-RU" dirty="0">
              <a:effectLst/>
            </a:endParaRPr>
          </a:p>
        </p:txBody>
      </p:sp>
    </p:spTree>
    <p:extLst>
      <p:ext uri="{BB962C8B-B14F-4D97-AF65-F5344CB8AC3E}">
        <p14:creationId xmlns:p14="http://schemas.microsoft.com/office/powerpoint/2010/main" val="2940353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xmlns="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288</TotalTime>
  <Words>898</Words>
  <Application>Microsoft Office PowerPoint</Application>
  <PresentationFormat>Произвольный</PresentationFormat>
  <Paragraphs>41</Paragraphs>
  <Slides>20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1" baseType="lpstr">
      <vt:lpstr>Тема Office</vt:lpstr>
      <vt:lpstr>Презентация PowerPoint</vt:lpstr>
      <vt:lpstr>Презентация PowerPoint</vt:lpstr>
      <vt:lpstr>Презентация PowerPoint</vt:lpstr>
      <vt:lpstr>Позвонивший представился сотрудником полиции, ФСБ, следственного комитета или прокуратуры. Он сообщил, что с Вашего счета кто-то переводит деньги гражданину недружественной страны. Что Вам не следует делать?</vt:lpstr>
      <vt:lpstr>По телефону Вас попросили поучаствовать в опросе, чтобы оценить качество банковских услуг. А затем предложили установить на телефон новое банковское приложение, сообщить id устройства и пароль для подключения. Как вы отреагируете?</vt:lpstr>
      <vt:lpstr>На доске объявлений известного маркетплейса (например, «Авито») Вы увидели сообщение о продаже смартфона известного бренда за 10 000 рублей. Продавец предлагает продолжить разговор в Telegram и оформить доставку до двери, скинув ссылку на популярный сервис. Что произойдет, если вы заполните бланк и оплатите товар с доставкой?</vt:lpstr>
      <vt:lpstr>На смартфон к Вам пришло SMS от Вашего банка о подозрительной активности счёта, и ссылка для блокировки карты. Ваши действия?</vt:lpstr>
      <vt:lpstr>Вам позвонил представитель службы безопасности Вашего банка и сообщил, что на Вас мошенники оформили крупный кредит. Он предлагает спасти Ваши деньги и следовать его инструкциям. Как поступите?</vt:lpstr>
      <vt:lpstr>Вы собираетесь купить подержанную вещь на «Авито» у иногороднего продавца. Он предлагает отправить товар службой доставки, но предварительно Вам нужно его оплатить. Также продавец просит перевести общение в WhatsApp. Вы согласитесь?</vt:lpstr>
      <vt:lpstr>Вы получили сообщение, что выиграли купон на скидку, бесплатное посещение мероприятия, машину, квартиру или некоторую сумму. Чтобы получить приз, надо перейти по ссылке. Как поступите?</vt:lpstr>
      <vt:lpstr>Вам предложили удаленную работу. В переписке работодатель пытается выведать Ваши персональные данные, но ничего не спрашивает о профессиональных навыках и опыте. Ваши действия?</vt:lpstr>
      <vt:lpstr>Вы получаете письмо от Интернет-магазина о закрытой распродаже. Чтобы в ней участвовать, надо перейти по ссылке из письма. Ваши действия?</vt:lpstr>
      <vt:lpstr>В мессенджере пишет давний друг и просит срочно перевести деньги на указанный им банковский счет. Ваши действия?</vt:lpstr>
      <vt:lpstr>Вам звонит человек, который представляется сотрудником мобильного оператора, и произносит фразу: «Срок действия вашей SIM- карты истек. Если хотите его продлить, назовите код из SMS, который сейчас придет». Как Вы поступите?</vt:lpstr>
      <vt:lpstr>У Вас звонит телефон, человек представился сотрудником мобильного оператора и просит Вас подтвердить свой профиль на портале «Госуслуги». Для этого надо перейти по ссылке в SMS. Ваши действия?</vt:lpstr>
      <vt:lpstr>Взволнованный женский голос по телефону сообщает, что на Вашу карту, привязанную к номеру, был совершен ошибочный перевод денег. И небольшая сумма действительно пришла. Незнакомка в отчаянии просит продиктовать данные Вашей карты, чтобы вернуть деньги, которые хотела перевести маме. Как вы поступите?</vt:lpstr>
      <vt:lpstr>Вы продаёте смартфон на сайте объявлений, только разместили - уже звонит покупатель. Он предлагает предоплату, но для этого нужен номер Вашей карты. Согласитесь?</vt:lpstr>
      <vt:lpstr>Вы продаёте игровую приставку через Интернет. Приходит SMS: «Добрый день! Обмен не интересует: https://08-7-gidrgjs=ggi/opyt.jpg?» Перейдете по ссылке?</vt:lpstr>
      <vt:lpstr>Вы стали свидетелем разговора Вашего родственника по телефону с незнакомым человеком или организацией, при общении Ваш близкий намеревается продиктовать собеседнику код из SMS или снять деньги со своей карты для дальнейшей передачи курьеру. Ваши действия?</vt:lpstr>
      <vt:lpstr>Спасибо за внимание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Не дай себя обмануть!</dc:title>
  <dc:creator>lshefatova</dc:creator>
  <cp:lastModifiedBy>Щепельков Юрий Анатольевич</cp:lastModifiedBy>
  <cp:revision>43</cp:revision>
  <dcterms:created xsi:type="dcterms:W3CDTF">2025-11-12T08:46:37Z</dcterms:created>
  <dcterms:modified xsi:type="dcterms:W3CDTF">2026-07-28T13:16:22Z</dcterms:modified>
</cp:coreProperties>
</file>